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9" d="100"/>
          <a:sy n="79" d="100"/>
        </p:scale>
        <p:origin x="8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Loss</a:t>
            </a:r>
            <a:r>
              <a:rPr lang="en-US" baseline="0" dirty="0"/>
              <a:t> Graph</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5.6576000000000004</c:v>
                </c:pt>
                <c:pt idx="1">
                  <c:v>3.734</c:v>
                </c:pt>
                <c:pt idx="2">
                  <c:v>3.2804000000000002</c:v>
                </c:pt>
                <c:pt idx="3">
                  <c:v>3.0461</c:v>
                </c:pt>
                <c:pt idx="4">
                  <c:v>2.8868</c:v>
                </c:pt>
                <c:pt idx="5">
                  <c:v>2.7650999999999999</c:v>
                </c:pt>
                <c:pt idx="6">
                  <c:v>2.6627000000000001</c:v>
                </c:pt>
                <c:pt idx="7">
                  <c:v>2.5754000000000001</c:v>
                </c:pt>
                <c:pt idx="8">
                  <c:v>2.5011000000000001</c:v>
                </c:pt>
                <c:pt idx="9">
                  <c:v>2.4388000000000001</c:v>
                </c:pt>
              </c:numCache>
            </c:numRef>
          </c:val>
          <c:smooth val="0"/>
          <c:extLst>
            <c:ext xmlns:c16="http://schemas.microsoft.com/office/drawing/2014/chart" uri="{C3380CC4-5D6E-409C-BE32-E72D297353CC}">
              <c16:uniqueId val="{00000000-BB9C-482B-ADA9-611AA5EC82BE}"/>
            </c:ext>
          </c:extLst>
        </c:ser>
        <c:dLbls>
          <c:showLegendKey val="0"/>
          <c:showVal val="0"/>
          <c:showCatName val="0"/>
          <c:showSerName val="0"/>
          <c:showPercent val="0"/>
          <c:showBubbleSize val="0"/>
        </c:dLbls>
        <c:smooth val="0"/>
        <c:axId val="1301772768"/>
        <c:axId val="1301774208"/>
      </c:lineChart>
      <c:catAx>
        <c:axId val="1301772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1774208"/>
        <c:crosses val="autoZero"/>
        <c:auto val="1"/>
        <c:lblAlgn val="ctr"/>
        <c:lblOffset val="100"/>
        <c:noMultiLvlLbl val="0"/>
      </c:catAx>
      <c:valAx>
        <c:axId val="13017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0177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C0805D-4228-49AC-9A8E-0B7EBD097133}"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4DA5CDC1-AA72-4EC8-84A0-B6B695AFB35B}"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595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0805D-4228-49AC-9A8E-0B7EBD097133}"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3134888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0805D-4228-49AC-9A8E-0B7EBD097133}"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1136436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0805D-4228-49AC-9A8E-0B7EBD097133}"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A5CDC1-AA72-4EC8-84A0-B6B695AFB35B}"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819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0805D-4228-49AC-9A8E-0B7EBD097133}"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1355513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C0805D-4228-49AC-9A8E-0B7EBD097133}"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A5CDC1-AA72-4EC8-84A0-B6B695AFB35B}"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920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C0805D-4228-49AC-9A8E-0B7EBD097133}"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167830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C0805D-4228-49AC-9A8E-0B7EBD097133}"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A5CDC1-AA72-4EC8-84A0-B6B695AFB35B}"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0143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DC0805D-4228-49AC-9A8E-0B7EBD097133}"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382737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0805D-4228-49AC-9A8E-0B7EBD097133}"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2136481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0805D-4228-49AC-9A8E-0B7EBD097133}"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A5CDC1-AA72-4EC8-84A0-B6B695AFB35B}" type="slidenum">
              <a:rPr lang="en-IN" smtClean="0"/>
              <a:t>‹#›</a:t>
            </a:fld>
            <a:endParaRPr lang="en-IN"/>
          </a:p>
        </p:txBody>
      </p:sp>
    </p:spTree>
    <p:extLst>
      <p:ext uri="{BB962C8B-B14F-4D97-AF65-F5344CB8AC3E}">
        <p14:creationId xmlns:p14="http://schemas.microsoft.com/office/powerpoint/2010/main" val="117872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DC0805D-4228-49AC-9A8E-0B7EBD097133}" type="datetimeFigureOut">
              <a:rPr lang="en-IN" smtClean="0"/>
              <a:t>29-08-2024</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DA5CDC1-AA72-4EC8-84A0-B6B695AFB35B}"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660273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FE5B-0062-5AD2-3DFF-34A5E566967F}"/>
              </a:ext>
            </a:extLst>
          </p:cNvPr>
          <p:cNvSpPr>
            <a:spLocks noGrp="1"/>
          </p:cNvSpPr>
          <p:nvPr>
            <p:ph type="ctrTitle"/>
          </p:nvPr>
        </p:nvSpPr>
        <p:spPr/>
        <p:txBody>
          <a:bodyPr/>
          <a:lstStyle/>
          <a:p>
            <a:pPr algn="l"/>
            <a:r>
              <a:rPr lang="en-US" dirty="0"/>
              <a:t>Image Captioning</a:t>
            </a:r>
            <a:endParaRPr lang="en-IN" dirty="0"/>
          </a:p>
        </p:txBody>
      </p:sp>
      <p:sp>
        <p:nvSpPr>
          <p:cNvPr id="3" name="Subtitle 2">
            <a:extLst>
              <a:ext uri="{FF2B5EF4-FFF2-40B4-BE49-F238E27FC236}">
                <a16:creationId xmlns:a16="http://schemas.microsoft.com/office/drawing/2014/main" id="{FDDDB47C-363F-4DEF-5F67-E4262B25DA29}"/>
              </a:ext>
            </a:extLst>
          </p:cNvPr>
          <p:cNvSpPr>
            <a:spLocks noGrp="1"/>
          </p:cNvSpPr>
          <p:nvPr>
            <p:ph type="subTitle" idx="1"/>
          </p:nvPr>
        </p:nvSpPr>
        <p:spPr>
          <a:xfrm>
            <a:off x="3557365" y="5697557"/>
            <a:ext cx="5357600" cy="1160213"/>
          </a:xfrm>
        </p:spPr>
        <p:txBody>
          <a:bodyPr/>
          <a:lstStyle/>
          <a:p>
            <a:endParaRPr lang="en-US" dirty="0"/>
          </a:p>
          <a:p>
            <a:r>
              <a:rPr lang="en-US" dirty="0"/>
              <a:t> By : Gokul Venugopal</a:t>
            </a:r>
            <a:endParaRPr lang="en-IN" dirty="0"/>
          </a:p>
        </p:txBody>
      </p:sp>
      <p:pic>
        <p:nvPicPr>
          <p:cNvPr id="2050" name="Picture 2" descr="Closed Captioning and Subtitling Software | Telestream CaptionMaker |  Overview">
            <a:extLst>
              <a:ext uri="{FF2B5EF4-FFF2-40B4-BE49-F238E27FC236}">
                <a16:creationId xmlns:a16="http://schemas.microsoft.com/office/drawing/2014/main" id="{CA9A099C-6A5C-8607-3955-E96889CB8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0" y="447531"/>
            <a:ext cx="2269259" cy="21539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obe Connect Apps Closed Captioning">
            <a:extLst>
              <a:ext uri="{FF2B5EF4-FFF2-40B4-BE49-F238E27FC236}">
                <a16:creationId xmlns:a16="http://schemas.microsoft.com/office/drawing/2014/main" id="{3C693464-C46E-7BD3-F764-70C4442B6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453" y="3865139"/>
            <a:ext cx="1674421" cy="1396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Descriptions with Cloudinary's AI-Powered Captioning Add-On">
            <a:extLst>
              <a:ext uri="{FF2B5EF4-FFF2-40B4-BE49-F238E27FC236}">
                <a16:creationId xmlns:a16="http://schemas.microsoft.com/office/drawing/2014/main" id="{E16ED83F-AC8A-A343-AFF2-D71D53D99BC2}"/>
              </a:ext>
            </a:extLst>
          </p:cNvPr>
          <p:cNvPicPr>
            <a:picLocks noChangeAspect="1" noChangeArrowheads="1"/>
          </p:cNvPicPr>
          <p:nvPr/>
        </p:nvPicPr>
        <p:blipFill>
          <a:blip r:embed="rId4">
            <a:clrChange>
              <a:clrFrom>
                <a:srgbClr val="0F1539"/>
              </a:clrFrom>
              <a:clrTo>
                <a:srgbClr val="0F1539">
                  <a:alpha val="0"/>
                </a:srgbClr>
              </a:clrTo>
            </a:clrChange>
            <a:extLst>
              <a:ext uri="{28A0092B-C50C-407E-A947-70E740481C1C}">
                <a14:useLocalDpi xmlns:a14="http://schemas.microsoft.com/office/drawing/2010/main" val="0"/>
              </a:ext>
            </a:extLst>
          </a:blip>
          <a:srcRect/>
          <a:stretch>
            <a:fillRect/>
          </a:stretch>
        </p:blipFill>
        <p:spPr bwMode="auto">
          <a:xfrm>
            <a:off x="1015266" y="-67613"/>
            <a:ext cx="5084198" cy="279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8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241109F-AE67-ADAF-C141-47A05378F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983" y="489527"/>
            <a:ext cx="9102436" cy="608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5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9A22-13FA-D28A-C3E2-0372B39D833A}"/>
              </a:ext>
            </a:extLst>
          </p:cNvPr>
          <p:cNvSpPr>
            <a:spLocks noGrp="1"/>
          </p:cNvSpPr>
          <p:nvPr>
            <p:ph type="title"/>
          </p:nvPr>
        </p:nvSpPr>
        <p:spPr>
          <a:xfrm>
            <a:off x="1597892" y="808056"/>
            <a:ext cx="8972248" cy="1077229"/>
          </a:xfrm>
        </p:spPr>
        <p:txBody>
          <a:bodyPr/>
          <a:lstStyle/>
          <a:p>
            <a:pPr algn="l"/>
            <a:r>
              <a:rPr lang="en-US" dirty="0"/>
              <a:t>Training the Model </a:t>
            </a:r>
            <a:endParaRPr lang="en-IN" dirty="0"/>
          </a:p>
        </p:txBody>
      </p:sp>
      <p:sp>
        <p:nvSpPr>
          <p:cNvPr id="3" name="Content Placeholder 2">
            <a:extLst>
              <a:ext uri="{FF2B5EF4-FFF2-40B4-BE49-F238E27FC236}">
                <a16:creationId xmlns:a16="http://schemas.microsoft.com/office/drawing/2014/main" id="{9083AAFB-4B8E-8F8E-5B3D-47B3555860DA}"/>
              </a:ext>
            </a:extLst>
          </p:cNvPr>
          <p:cNvSpPr>
            <a:spLocks noGrp="1"/>
          </p:cNvSpPr>
          <p:nvPr>
            <p:ph idx="1"/>
          </p:nvPr>
        </p:nvSpPr>
        <p:spPr>
          <a:xfrm>
            <a:off x="1597891" y="2052116"/>
            <a:ext cx="8972248" cy="2692400"/>
          </a:xfrm>
        </p:spPr>
        <p:txBody>
          <a:bodyPr/>
          <a:lstStyle/>
          <a:p>
            <a:r>
              <a:rPr lang="en-US" dirty="0"/>
              <a:t>We have trained model using training data(80% of original data) for 10 epochs. </a:t>
            </a:r>
          </a:p>
          <a:p>
            <a:r>
              <a:rPr lang="en-US" dirty="0"/>
              <a:t>It showed great progress as loss was declining efficiently. After 10 epochs loss was about 2.43</a:t>
            </a:r>
          </a:p>
          <a:p>
            <a:endParaRPr lang="en-IN" dirty="0"/>
          </a:p>
        </p:txBody>
      </p:sp>
      <p:graphicFrame>
        <p:nvGraphicFramePr>
          <p:cNvPr id="6" name="Chart 5">
            <a:extLst>
              <a:ext uri="{FF2B5EF4-FFF2-40B4-BE49-F238E27FC236}">
                <a16:creationId xmlns:a16="http://schemas.microsoft.com/office/drawing/2014/main" id="{A65E6DFF-F6F5-AA33-E7E1-91558EA8D03C}"/>
              </a:ext>
            </a:extLst>
          </p:cNvPr>
          <p:cNvGraphicFramePr/>
          <p:nvPr>
            <p:extLst>
              <p:ext uri="{D42A27DB-BD31-4B8C-83A1-F6EECF244321}">
                <p14:modId xmlns:p14="http://schemas.microsoft.com/office/powerpoint/2010/main" val="751776868"/>
              </p:ext>
            </p:extLst>
          </p:nvPr>
        </p:nvGraphicFramePr>
        <p:xfrm>
          <a:off x="5794050" y="3951591"/>
          <a:ext cx="4038600" cy="2692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939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061B-653F-C2C9-7F44-28CAF3C78D31}"/>
              </a:ext>
            </a:extLst>
          </p:cNvPr>
          <p:cNvSpPr>
            <a:spLocks noGrp="1"/>
          </p:cNvSpPr>
          <p:nvPr>
            <p:ph type="title"/>
          </p:nvPr>
        </p:nvSpPr>
        <p:spPr>
          <a:xfrm>
            <a:off x="1517516" y="808056"/>
            <a:ext cx="9052624" cy="1077229"/>
          </a:xfrm>
        </p:spPr>
        <p:txBody>
          <a:bodyPr/>
          <a:lstStyle/>
          <a:p>
            <a:pPr algn="l"/>
            <a:r>
              <a:rPr lang="en-US" dirty="0"/>
              <a:t>Testing and Evaluation</a:t>
            </a:r>
            <a:endParaRPr lang="en-IN" dirty="0"/>
          </a:p>
        </p:txBody>
      </p:sp>
      <p:sp>
        <p:nvSpPr>
          <p:cNvPr id="3" name="Content Placeholder 2">
            <a:extLst>
              <a:ext uri="{FF2B5EF4-FFF2-40B4-BE49-F238E27FC236}">
                <a16:creationId xmlns:a16="http://schemas.microsoft.com/office/drawing/2014/main" id="{9AA76FFA-4DC9-B38B-8DE5-54559EBCD081}"/>
              </a:ext>
            </a:extLst>
          </p:cNvPr>
          <p:cNvSpPr>
            <a:spLocks noGrp="1"/>
          </p:cNvSpPr>
          <p:nvPr>
            <p:ph idx="1"/>
          </p:nvPr>
        </p:nvSpPr>
        <p:spPr>
          <a:xfrm>
            <a:off x="1517515" y="2052116"/>
            <a:ext cx="9052624" cy="3997828"/>
          </a:xfrm>
        </p:spPr>
        <p:txBody>
          <a:bodyPr/>
          <a:lstStyle/>
          <a:p>
            <a:r>
              <a:rPr lang="en-US" dirty="0"/>
              <a:t>Evaluation of the model is done using bleu score this measures how well predicted text matches reference text, with different weights for different n-grams.</a:t>
            </a:r>
          </a:p>
          <a:p>
            <a:r>
              <a:rPr lang="en-US" dirty="0"/>
              <a:t>We check scores for 1-gram and 2- gram. </a:t>
            </a:r>
          </a:p>
          <a:p>
            <a:r>
              <a:rPr lang="en-US" dirty="0"/>
              <a:t>We got a BLEU-1 score of 0.551855 which indicates that the unigrams (single words) in your predicted text match approximately 55% of those in the reference text. Your BLEU-2 score of 0.348027 shows that the bigrams (two-word sequences) match around 35% of those in the reference text.</a:t>
            </a:r>
            <a:endParaRPr lang="en-IN" dirty="0"/>
          </a:p>
        </p:txBody>
      </p:sp>
    </p:spTree>
    <p:extLst>
      <p:ext uri="{BB962C8B-B14F-4D97-AF65-F5344CB8AC3E}">
        <p14:creationId xmlns:p14="http://schemas.microsoft.com/office/powerpoint/2010/main" val="2685745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D325A-0CF3-0BF3-6DB1-6BF2D3970E6E}"/>
              </a:ext>
            </a:extLst>
          </p:cNvPr>
          <p:cNvSpPr>
            <a:spLocks noGrp="1"/>
          </p:cNvSpPr>
          <p:nvPr>
            <p:ph type="title"/>
          </p:nvPr>
        </p:nvSpPr>
        <p:spPr>
          <a:xfrm>
            <a:off x="1507788" y="808056"/>
            <a:ext cx="9062352" cy="1077229"/>
          </a:xfrm>
        </p:spPr>
        <p:txBody>
          <a:bodyPr/>
          <a:lstStyle/>
          <a:p>
            <a:pPr algn="l"/>
            <a:r>
              <a:rPr lang="en-US" dirty="0"/>
              <a:t>Future And Improvements</a:t>
            </a:r>
            <a:endParaRPr lang="en-IN" dirty="0"/>
          </a:p>
        </p:txBody>
      </p:sp>
      <p:sp>
        <p:nvSpPr>
          <p:cNvPr id="3" name="Content Placeholder 2">
            <a:extLst>
              <a:ext uri="{FF2B5EF4-FFF2-40B4-BE49-F238E27FC236}">
                <a16:creationId xmlns:a16="http://schemas.microsoft.com/office/drawing/2014/main" id="{83CFDF72-4380-1EB0-03B0-BD5FA701154A}"/>
              </a:ext>
            </a:extLst>
          </p:cNvPr>
          <p:cNvSpPr>
            <a:spLocks noGrp="1"/>
          </p:cNvSpPr>
          <p:nvPr>
            <p:ph idx="1"/>
          </p:nvPr>
        </p:nvSpPr>
        <p:spPr>
          <a:xfrm>
            <a:off x="1507787" y="2052116"/>
            <a:ext cx="9062352" cy="3997828"/>
          </a:xfrm>
        </p:spPr>
        <p:txBody>
          <a:bodyPr/>
          <a:lstStyle/>
          <a:p>
            <a:r>
              <a:rPr lang="en-US" dirty="0"/>
              <a:t>To increase the accuracy, we can increase the epoch but would require more that current available CPU resources. </a:t>
            </a:r>
          </a:p>
          <a:p>
            <a:r>
              <a:rPr lang="en-US" dirty="0"/>
              <a:t>To improve model performance we can bring even bigger dataset like coco dataset. This can improve the model performance to a huge margin. </a:t>
            </a:r>
          </a:p>
          <a:p>
            <a:r>
              <a:rPr lang="en-US" dirty="0"/>
              <a:t>Using Attention mechanism and Transformers can further increase the model performance. </a:t>
            </a:r>
          </a:p>
          <a:p>
            <a:r>
              <a:rPr lang="en-US" dirty="0"/>
              <a:t>Can be deployed for user testing and can be made publicly available after </a:t>
            </a:r>
            <a:r>
              <a:rPr lang="en-US"/>
              <a:t>further improvements.</a:t>
            </a:r>
            <a:endParaRPr lang="en-IN" dirty="0"/>
          </a:p>
        </p:txBody>
      </p:sp>
    </p:spTree>
    <p:extLst>
      <p:ext uri="{BB962C8B-B14F-4D97-AF65-F5344CB8AC3E}">
        <p14:creationId xmlns:p14="http://schemas.microsoft.com/office/powerpoint/2010/main" val="31027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9000-F89B-F7AE-F45B-803A116F3C61}"/>
              </a:ext>
            </a:extLst>
          </p:cNvPr>
          <p:cNvSpPr>
            <a:spLocks noGrp="1"/>
          </p:cNvSpPr>
          <p:nvPr>
            <p:ph type="title"/>
          </p:nvPr>
        </p:nvSpPr>
        <p:spPr/>
        <p:txBody>
          <a:bodyPr/>
          <a:lstStyle/>
          <a:p>
            <a:pPr algn="l"/>
            <a:r>
              <a:rPr lang="en-US" dirty="0"/>
              <a:t>Problem Statement</a:t>
            </a:r>
            <a:endParaRPr lang="en-IN" dirty="0"/>
          </a:p>
        </p:txBody>
      </p:sp>
      <p:sp>
        <p:nvSpPr>
          <p:cNvPr id="3" name="Content Placeholder 2">
            <a:extLst>
              <a:ext uri="{FF2B5EF4-FFF2-40B4-BE49-F238E27FC236}">
                <a16:creationId xmlns:a16="http://schemas.microsoft.com/office/drawing/2014/main" id="{0A3C20D5-F695-7CBE-8551-A12F6D66A9FA}"/>
              </a:ext>
            </a:extLst>
          </p:cNvPr>
          <p:cNvSpPr>
            <a:spLocks noGrp="1"/>
          </p:cNvSpPr>
          <p:nvPr>
            <p:ph idx="1"/>
          </p:nvPr>
        </p:nvSpPr>
        <p:spPr>
          <a:xfrm>
            <a:off x="1838036" y="2052116"/>
            <a:ext cx="8732103" cy="3997828"/>
          </a:xfrm>
        </p:spPr>
        <p:txBody>
          <a:bodyPr>
            <a:normAutofit/>
          </a:bodyPr>
          <a:lstStyle/>
          <a:p>
            <a:r>
              <a:rPr lang="en-GB" sz="2800" dirty="0">
                <a:effectLst/>
                <a:latin typeface="Calibri" panose="020F0502020204030204" pitchFamily="34" charset="0"/>
                <a:ea typeface="Aptos" panose="020B0004020202020204" pitchFamily="34" charset="0"/>
                <a:cs typeface="Calibri" panose="020F0502020204030204" pitchFamily="34" charset="0"/>
              </a:rPr>
              <a:t>To develop a robust image captioning model that can generate accurate and descriptive captions for images utilizing the flickr8k dataset. </a:t>
            </a:r>
            <a:endParaRPr lang="en-I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040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3DFD-A365-B0B5-57AF-E6D95B90B605}"/>
              </a:ext>
            </a:extLst>
          </p:cNvPr>
          <p:cNvSpPr>
            <a:spLocks noGrp="1"/>
          </p:cNvSpPr>
          <p:nvPr>
            <p:ph type="title"/>
          </p:nvPr>
        </p:nvSpPr>
        <p:spPr>
          <a:xfrm>
            <a:off x="1828800" y="808056"/>
            <a:ext cx="8741339" cy="1077229"/>
          </a:xfrm>
        </p:spPr>
        <p:txBody>
          <a:bodyPr/>
          <a:lstStyle/>
          <a:p>
            <a:pPr algn="l"/>
            <a:r>
              <a:rPr lang="en-US" dirty="0"/>
              <a:t>What is Image Captioning ?</a:t>
            </a:r>
            <a:endParaRPr lang="en-IN" dirty="0"/>
          </a:p>
        </p:txBody>
      </p:sp>
      <p:sp>
        <p:nvSpPr>
          <p:cNvPr id="3" name="Content Placeholder 2">
            <a:extLst>
              <a:ext uri="{FF2B5EF4-FFF2-40B4-BE49-F238E27FC236}">
                <a16:creationId xmlns:a16="http://schemas.microsoft.com/office/drawing/2014/main" id="{84763070-3225-7F25-1E73-342CFD41145F}"/>
              </a:ext>
            </a:extLst>
          </p:cNvPr>
          <p:cNvSpPr>
            <a:spLocks noGrp="1"/>
          </p:cNvSpPr>
          <p:nvPr>
            <p:ph idx="1"/>
          </p:nvPr>
        </p:nvSpPr>
        <p:spPr>
          <a:xfrm>
            <a:off x="1621861" y="1691898"/>
            <a:ext cx="8948278" cy="2436756"/>
          </a:xfrm>
        </p:spPr>
        <p:txBody>
          <a:bodyPr/>
          <a:lstStyle/>
          <a:p>
            <a:r>
              <a:rPr lang="en-US" dirty="0"/>
              <a:t>Image captioning is the task of predicting a caption for a given image. Common real world applications of it include aiding visually impaired people that can help them navigate through different situations. Therefore, image captioning helps to improve content accessibility for people by describing images to them.</a:t>
            </a:r>
            <a:endParaRPr lang="en-IN" dirty="0"/>
          </a:p>
        </p:txBody>
      </p:sp>
      <p:pic>
        <p:nvPicPr>
          <p:cNvPr id="1028" name="Picture 4" descr="New SOTA Image Captioning: ClipCap">
            <a:extLst>
              <a:ext uri="{FF2B5EF4-FFF2-40B4-BE49-F238E27FC236}">
                <a16:creationId xmlns:a16="http://schemas.microsoft.com/office/drawing/2014/main" id="{75CAF775-B7F3-8583-5AFA-83A292021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3672" y="4043884"/>
            <a:ext cx="3990108" cy="224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7879-45AD-FD0C-A76A-435D2EDCEAD9}"/>
              </a:ext>
            </a:extLst>
          </p:cNvPr>
          <p:cNvSpPr>
            <a:spLocks noGrp="1"/>
          </p:cNvSpPr>
          <p:nvPr>
            <p:ph type="title"/>
          </p:nvPr>
        </p:nvSpPr>
        <p:spPr>
          <a:xfrm>
            <a:off x="1699492" y="808056"/>
            <a:ext cx="8870648" cy="1077229"/>
          </a:xfrm>
        </p:spPr>
        <p:txBody>
          <a:bodyPr/>
          <a:lstStyle/>
          <a:p>
            <a:pPr algn="l"/>
            <a:r>
              <a:rPr lang="en-US" dirty="0" err="1"/>
              <a:t>Fliker</a:t>
            </a:r>
            <a:r>
              <a:rPr lang="en-US" dirty="0"/>
              <a:t> 8k Dataset</a:t>
            </a:r>
          </a:p>
        </p:txBody>
      </p:sp>
      <p:sp>
        <p:nvSpPr>
          <p:cNvPr id="3" name="Content Placeholder 2">
            <a:extLst>
              <a:ext uri="{FF2B5EF4-FFF2-40B4-BE49-F238E27FC236}">
                <a16:creationId xmlns:a16="http://schemas.microsoft.com/office/drawing/2014/main" id="{B8751A4F-AAB7-A0A8-B687-1005E67C630E}"/>
              </a:ext>
            </a:extLst>
          </p:cNvPr>
          <p:cNvSpPr>
            <a:spLocks noGrp="1"/>
          </p:cNvSpPr>
          <p:nvPr>
            <p:ph idx="1"/>
          </p:nvPr>
        </p:nvSpPr>
        <p:spPr>
          <a:xfrm>
            <a:off x="1699492" y="2031861"/>
            <a:ext cx="7796540" cy="3997828"/>
          </a:xfrm>
        </p:spPr>
        <p:txBody>
          <a:bodyPr>
            <a:normAutofit/>
          </a:bodyPr>
          <a:lstStyle/>
          <a:p>
            <a:r>
              <a:rPr lang="en-US" dirty="0"/>
              <a:t>Flickr8k is used for training and evaluating image captioning models, bridging computer vision and natural language processing.</a:t>
            </a:r>
          </a:p>
          <a:p>
            <a:r>
              <a:rPr lang="en-US" dirty="0"/>
              <a:t>The images cover a wide range of scenes and activities, while the captions offer various descriptions, enhancing model flexibility.</a:t>
            </a:r>
          </a:p>
          <a:p>
            <a:r>
              <a:rPr lang="en-US" dirty="0"/>
              <a:t>It contains 8,000 images from Flickr, each annotated with five different captions describing the visual content.</a:t>
            </a:r>
          </a:p>
          <a:p>
            <a:endParaRPr lang="en-IN" dirty="0"/>
          </a:p>
        </p:txBody>
      </p:sp>
    </p:spTree>
    <p:extLst>
      <p:ext uri="{BB962C8B-B14F-4D97-AF65-F5344CB8AC3E}">
        <p14:creationId xmlns:p14="http://schemas.microsoft.com/office/powerpoint/2010/main" val="33379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E3D6-BC47-752F-A048-F5EB1425C15D}"/>
              </a:ext>
            </a:extLst>
          </p:cNvPr>
          <p:cNvSpPr>
            <a:spLocks noGrp="1"/>
          </p:cNvSpPr>
          <p:nvPr>
            <p:ph type="title"/>
          </p:nvPr>
        </p:nvSpPr>
        <p:spPr>
          <a:xfrm>
            <a:off x="1579418" y="808056"/>
            <a:ext cx="8990721" cy="1077229"/>
          </a:xfrm>
        </p:spPr>
        <p:txBody>
          <a:bodyPr/>
          <a:lstStyle/>
          <a:p>
            <a:pPr algn="l"/>
            <a:r>
              <a:rPr lang="en-US" dirty="0"/>
              <a:t>Approach </a:t>
            </a:r>
            <a:endParaRPr lang="en-IN" dirty="0"/>
          </a:p>
        </p:txBody>
      </p:sp>
      <p:sp>
        <p:nvSpPr>
          <p:cNvPr id="3" name="Content Placeholder 2">
            <a:extLst>
              <a:ext uri="{FF2B5EF4-FFF2-40B4-BE49-F238E27FC236}">
                <a16:creationId xmlns:a16="http://schemas.microsoft.com/office/drawing/2014/main" id="{1E8BF5D9-0CC0-EBCD-7E40-D2DD4ED9EAAE}"/>
              </a:ext>
            </a:extLst>
          </p:cNvPr>
          <p:cNvSpPr>
            <a:spLocks noGrp="1"/>
          </p:cNvSpPr>
          <p:nvPr>
            <p:ph idx="1"/>
          </p:nvPr>
        </p:nvSpPr>
        <p:spPr>
          <a:xfrm>
            <a:off x="1579418" y="2052116"/>
            <a:ext cx="8990721" cy="3997828"/>
          </a:xfrm>
        </p:spPr>
        <p:txBody>
          <a:bodyPr/>
          <a:lstStyle/>
          <a:p>
            <a:r>
              <a:rPr lang="en-US" dirty="0"/>
              <a:t>The task requires the use of CNN-RNN model, wherein the CNN will performs the function of feature extraction from images and the output of the LSTM encoder is fed to the decoder which approaches the categorized features into suitable sentences/captions. Here we plan to implement </a:t>
            </a:r>
            <a:r>
              <a:rPr lang="en-IN" dirty="0"/>
              <a:t>e encoder-decoder model.</a:t>
            </a:r>
          </a:p>
          <a:p>
            <a:r>
              <a:rPr lang="en-IN" dirty="0"/>
              <a:t>For CNN we will be using Inception V3 module and its </a:t>
            </a:r>
            <a:r>
              <a:rPr lang="en-IN" dirty="0" err="1"/>
              <a:t>pretrainined</a:t>
            </a:r>
            <a:r>
              <a:rPr lang="en-IN" dirty="0"/>
              <a:t> model on </a:t>
            </a:r>
            <a:r>
              <a:rPr lang="en-IN" dirty="0" err="1"/>
              <a:t>imagenet</a:t>
            </a:r>
            <a:r>
              <a:rPr lang="en-IN" dirty="0"/>
              <a:t> model. This will help us to extract meaningful features.</a:t>
            </a:r>
          </a:p>
          <a:p>
            <a:r>
              <a:rPr lang="en-IN" dirty="0"/>
              <a:t>For RNN, we will be using LSTM for our NLP part.</a:t>
            </a:r>
          </a:p>
        </p:txBody>
      </p:sp>
    </p:spTree>
    <p:extLst>
      <p:ext uri="{BB962C8B-B14F-4D97-AF65-F5344CB8AC3E}">
        <p14:creationId xmlns:p14="http://schemas.microsoft.com/office/powerpoint/2010/main" val="38798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918F-190D-55D4-D16F-80AECC9D0518}"/>
              </a:ext>
            </a:extLst>
          </p:cNvPr>
          <p:cNvSpPr>
            <a:spLocks noGrp="1"/>
          </p:cNvSpPr>
          <p:nvPr>
            <p:ph type="title"/>
          </p:nvPr>
        </p:nvSpPr>
        <p:spPr>
          <a:xfrm>
            <a:off x="1450110" y="808056"/>
            <a:ext cx="9120030" cy="1077229"/>
          </a:xfrm>
        </p:spPr>
        <p:txBody>
          <a:bodyPr/>
          <a:lstStyle/>
          <a:p>
            <a:pPr algn="l"/>
            <a:r>
              <a:rPr lang="en-US" dirty="0"/>
              <a:t>Finding during </a:t>
            </a:r>
            <a:r>
              <a:rPr lang="en-US" dirty="0" err="1"/>
              <a:t>Preprocesing</a:t>
            </a:r>
            <a:r>
              <a:rPr lang="en-US" dirty="0"/>
              <a:t> </a:t>
            </a:r>
            <a:endParaRPr lang="en-IN" dirty="0"/>
          </a:p>
        </p:txBody>
      </p:sp>
      <p:sp>
        <p:nvSpPr>
          <p:cNvPr id="3" name="Content Placeholder 2">
            <a:extLst>
              <a:ext uri="{FF2B5EF4-FFF2-40B4-BE49-F238E27FC236}">
                <a16:creationId xmlns:a16="http://schemas.microsoft.com/office/drawing/2014/main" id="{ED48D899-E092-C224-F75B-3070C32D2792}"/>
              </a:ext>
            </a:extLst>
          </p:cNvPr>
          <p:cNvSpPr>
            <a:spLocks noGrp="1"/>
          </p:cNvSpPr>
          <p:nvPr>
            <p:ph idx="1"/>
          </p:nvPr>
        </p:nvSpPr>
        <p:spPr>
          <a:xfrm>
            <a:off x="1366982" y="2052116"/>
            <a:ext cx="9203157" cy="3997828"/>
          </a:xfrm>
        </p:spPr>
        <p:txBody>
          <a:bodyPr/>
          <a:lstStyle/>
          <a:p>
            <a:r>
              <a:rPr lang="en-US" dirty="0"/>
              <a:t>There are 8091 Images and these images have a total of 38,603 captions.</a:t>
            </a:r>
          </a:p>
          <a:p>
            <a:r>
              <a:rPr lang="en-US" dirty="0"/>
              <a:t>Total number of vocabs or unique words found in caption were 8710</a:t>
            </a:r>
          </a:p>
          <a:p>
            <a:r>
              <a:rPr lang="en-US" dirty="0"/>
              <a:t>Max length of caption was found to be 36.</a:t>
            </a:r>
            <a:endParaRPr lang="en-IN" dirty="0"/>
          </a:p>
        </p:txBody>
      </p:sp>
    </p:spTree>
    <p:extLst>
      <p:ext uri="{BB962C8B-B14F-4D97-AF65-F5344CB8AC3E}">
        <p14:creationId xmlns:p14="http://schemas.microsoft.com/office/powerpoint/2010/main" val="1154342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4DD3-8F07-AFE0-50EA-417D3542D353}"/>
              </a:ext>
            </a:extLst>
          </p:cNvPr>
          <p:cNvSpPr>
            <a:spLocks noGrp="1"/>
          </p:cNvSpPr>
          <p:nvPr>
            <p:ph type="title"/>
          </p:nvPr>
        </p:nvSpPr>
        <p:spPr>
          <a:xfrm>
            <a:off x="1440874" y="808056"/>
            <a:ext cx="9129266" cy="1077229"/>
          </a:xfrm>
        </p:spPr>
        <p:txBody>
          <a:bodyPr/>
          <a:lstStyle/>
          <a:p>
            <a:pPr algn="l"/>
            <a:r>
              <a:rPr lang="en-US" dirty="0"/>
              <a:t>Inception V3 CNN model.</a:t>
            </a:r>
            <a:endParaRPr lang="en-IN" dirty="0"/>
          </a:p>
        </p:txBody>
      </p:sp>
      <p:sp>
        <p:nvSpPr>
          <p:cNvPr id="3" name="Content Placeholder 2">
            <a:extLst>
              <a:ext uri="{FF2B5EF4-FFF2-40B4-BE49-F238E27FC236}">
                <a16:creationId xmlns:a16="http://schemas.microsoft.com/office/drawing/2014/main" id="{F5702FB3-CDFB-65F8-0051-FC6D55C1797A}"/>
              </a:ext>
            </a:extLst>
          </p:cNvPr>
          <p:cNvSpPr>
            <a:spLocks noGrp="1"/>
          </p:cNvSpPr>
          <p:nvPr>
            <p:ph idx="1"/>
          </p:nvPr>
        </p:nvSpPr>
        <p:spPr>
          <a:xfrm>
            <a:off x="1228437" y="897570"/>
            <a:ext cx="9129266" cy="3997828"/>
          </a:xfrm>
        </p:spPr>
        <p:txBody>
          <a:bodyPr/>
          <a:lstStyle/>
          <a:p>
            <a:r>
              <a:rPr lang="en-US" dirty="0"/>
              <a:t>Inception-v3 is a convolutional neural network architecture from the Inception family that makes several improvements including using Label Smoothing, Factorized 7 x 7 convolutions, and the use of an auxiliary </a:t>
            </a:r>
            <a:r>
              <a:rPr lang="en-US" dirty="0" err="1"/>
              <a:t>classifer</a:t>
            </a:r>
            <a:r>
              <a:rPr lang="en-US" dirty="0"/>
              <a:t> to propagate label information lower down the network (along with the use of batch normalization for layers in the </a:t>
            </a:r>
            <a:r>
              <a:rPr lang="en-US" dirty="0" err="1"/>
              <a:t>sidehead</a:t>
            </a:r>
            <a:r>
              <a:rPr lang="en-US" dirty="0"/>
              <a:t>).</a:t>
            </a:r>
            <a:endParaRPr lang="en-IN" dirty="0"/>
          </a:p>
        </p:txBody>
      </p:sp>
      <p:pic>
        <p:nvPicPr>
          <p:cNvPr id="3074" name="Picture 2" descr="Inception V3 CNN Architecture Explained . | by Anas BRITAL | Medium">
            <a:extLst>
              <a:ext uri="{FF2B5EF4-FFF2-40B4-BE49-F238E27FC236}">
                <a16:creationId xmlns:a16="http://schemas.microsoft.com/office/drawing/2014/main" id="{DB664FFA-96A5-B1EB-C8E6-4CF09C22D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182" y="3815195"/>
            <a:ext cx="6587690" cy="287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60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6E53-7CB7-BCDE-BB5E-61F4AE68C17B}"/>
              </a:ext>
            </a:extLst>
          </p:cNvPr>
          <p:cNvSpPr>
            <a:spLocks noGrp="1"/>
          </p:cNvSpPr>
          <p:nvPr>
            <p:ph type="title"/>
          </p:nvPr>
        </p:nvSpPr>
        <p:spPr>
          <a:xfrm>
            <a:off x="1671782" y="808056"/>
            <a:ext cx="8898357" cy="1077229"/>
          </a:xfrm>
        </p:spPr>
        <p:txBody>
          <a:bodyPr/>
          <a:lstStyle/>
          <a:p>
            <a:pPr algn="l"/>
            <a:r>
              <a:rPr lang="en-US" dirty="0"/>
              <a:t>LSTM (RNN Architecture)</a:t>
            </a:r>
            <a:endParaRPr lang="en-IN" dirty="0"/>
          </a:p>
        </p:txBody>
      </p:sp>
      <p:sp>
        <p:nvSpPr>
          <p:cNvPr id="3" name="Content Placeholder 2">
            <a:extLst>
              <a:ext uri="{FF2B5EF4-FFF2-40B4-BE49-F238E27FC236}">
                <a16:creationId xmlns:a16="http://schemas.microsoft.com/office/drawing/2014/main" id="{0F48540C-3F06-ADE6-62DF-D0873861F996}"/>
              </a:ext>
            </a:extLst>
          </p:cNvPr>
          <p:cNvSpPr>
            <a:spLocks noGrp="1"/>
          </p:cNvSpPr>
          <p:nvPr>
            <p:ph idx="1"/>
          </p:nvPr>
        </p:nvSpPr>
        <p:spPr>
          <a:xfrm>
            <a:off x="1671782" y="2052116"/>
            <a:ext cx="8898357" cy="1790211"/>
          </a:xfrm>
        </p:spPr>
        <p:txBody>
          <a:bodyPr/>
          <a:lstStyle/>
          <a:p>
            <a:r>
              <a:rPr lang="en-US" dirty="0"/>
              <a:t>LSTM are RNN models which is capable of analyzing data and learning long-term dependencies, especially in sequence prediction problems. It can process the entire data sequence apart from single data and images. This aids in machine translation, speech recognition, and more.</a:t>
            </a:r>
            <a:endParaRPr lang="en-IN" dirty="0"/>
          </a:p>
        </p:txBody>
      </p:sp>
      <p:pic>
        <p:nvPicPr>
          <p:cNvPr id="4098" name="Picture 2" descr="Understanding LSTM Networks -- colah's blog">
            <a:extLst>
              <a:ext uri="{FF2B5EF4-FFF2-40B4-BE49-F238E27FC236}">
                <a16:creationId xmlns:a16="http://schemas.microsoft.com/office/drawing/2014/main" id="{ACFD8EED-2F09-F75B-A221-CBC5F24E6B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667"/>
          <a:stretch/>
        </p:blipFill>
        <p:spPr bwMode="auto">
          <a:xfrm>
            <a:off x="3759198" y="3842327"/>
            <a:ext cx="4248729" cy="271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15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2E827-01B2-170E-7595-7CA0AB5259E1}"/>
              </a:ext>
            </a:extLst>
          </p:cNvPr>
          <p:cNvSpPr>
            <a:spLocks noGrp="1"/>
          </p:cNvSpPr>
          <p:nvPr>
            <p:ph type="title"/>
          </p:nvPr>
        </p:nvSpPr>
        <p:spPr>
          <a:xfrm>
            <a:off x="1505528" y="808056"/>
            <a:ext cx="9064612" cy="1077229"/>
          </a:xfrm>
        </p:spPr>
        <p:txBody>
          <a:bodyPr/>
          <a:lstStyle/>
          <a:p>
            <a:pPr algn="l"/>
            <a:r>
              <a:rPr lang="en-US" dirty="0"/>
              <a:t>Complete Architecture</a:t>
            </a:r>
            <a:endParaRPr lang="en-IN" dirty="0"/>
          </a:p>
        </p:txBody>
      </p:sp>
      <p:pic>
        <p:nvPicPr>
          <p:cNvPr id="6146" name="Picture 2" descr="NIC Image captioning model with CNN encoder and RNN decoder [49] | Download  Scientific Diagram">
            <a:extLst>
              <a:ext uri="{FF2B5EF4-FFF2-40B4-BE49-F238E27FC236}">
                <a16:creationId xmlns:a16="http://schemas.microsoft.com/office/drawing/2014/main" id="{07140DF7-A09C-5C85-C601-9D45E02D58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5528" y="1885285"/>
            <a:ext cx="9136836" cy="3407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44BB9F-A355-AC24-40C4-116246026C2E}"/>
              </a:ext>
            </a:extLst>
          </p:cNvPr>
          <p:cNvSpPr txBox="1"/>
          <p:nvPr/>
        </p:nvSpPr>
        <p:spPr>
          <a:xfrm>
            <a:off x="1505528" y="5578764"/>
            <a:ext cx="9134763" cy="369332"/>
          </a:xfrm>
          <a:prstGeom prst="rect">
            <a:avLst/>
          </a:prstGeom>
          <a:noFill/>
        </p:spPr>
        <p:txBody>
          <a:bodyPr wrap="square" rtlCol="0">
            <a:spAutoFit/>
          </a:bodyPr>
          <a:lstStyle/>
          <a:p>
            <a:r>
              <a:rPr lang="en-US" dirty="0"/>
              <a:t>Next page shows the actual complete summary of the model implemented</a:t>
            </a:r>
            <a:endParaRPr lang="en-IN" dirty="0"/>
          </a:p>
        </p:txBody>
      </p:sp>
    </p:spTree>
    <p:extLst>
      <p:ext uri="{BB962C8B-B14F-4D97-AF65-F5344CB8AC3E}">
        <p14:creationId xmlns:p14="http://schemas.microsoft.com/office/powerpoint/2010/main" val="210657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77</TotalTime>
  <Words>614</Words>
  <Application>Microsoft Office PowerPoint</Application>
  <PresentationFormat>Widescreen</PresentationFormat>
  <Paragraphs>38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MS Shell Dlg 2</vt:lpstr>
      <vt:lpstr>Wingdings</vt:lpstr>
      <vt:lpstr>Wingdings 3</vt:lpstr>
      <vt:lpstr>Madison</vt:lpstr>
      <vt:lpstr>Image Captioning</vt:lpstr>
      <vt:lpstr>Problem Statement</vt:lpstr>
      <vt:lpstr>What is Image Captioning ?</vt:lpstr>
      <vt:lpstr>Fliker 8k Dataset</vt:lpstr>
      <vt:lpstr>Approach </vt:lpstr>
      <vt:lpstr>Finding during Preprocesing </vt:lpstr>
      <vt:lpstr>Inception V3 CNN model.</vt:lpstr>
      <vt:lpstr>LSTM (RNN Architecture)</vt:lpstr>
      <vt:lpstr>Complete Architecture</vt:lpstr>
      <vt:lpstr>PowerPoint Presentation</vt:lpstr>
      <vt:lpstr>Training the Model </vt:lpstr>
      <vt:lpstr>Testing and Evaluation</vt:lpstr>
      <vt:lpstr>Future And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venugopal</dc:creator>
  <cp:lastModifiedBy>Gokul venugopal</cp:lastModifiedBy>
  <cp:revision>1</cp:revision>
  <dcterms:created xsi:type="dcterms:W3CDTF">2024-08-28T19:26:16Z</dcterms:created>
  <dcterms:modified xsi:type="dcterms:W3CDTF">2024-08-28T20:43:26Z</dcterms:modified>
</cp:coreProperties>
</file>